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038" r:id="rId3"/>
    <p:sldId id="1052" r:id="rId4"/>
    <p:sldId id="1065" r:id="rId5"/>
    <p:sldId id="1199" r:id="rId6"/>
    <p:sldId id="1062" r:id="rId7"/>
    <p:sldId id="1123" r:id="rId8"/>
    <p:sldId id="1046" r:id="rId9"/>
    <p:sldId id="1058" r:id="rId10"/>
    <p:sldId id="1041" r:id="rId11"/>
    <p:sldId id="1148" r:id="rId12"/>
    <p:sldId id="1193" r:id="rId13"/>
    <p:sldId id="1145" r:id="rId14"/>
    <p:sldId id="1178" r:id="rId15"/>
    <p:sldId id="1059" r:id="rId16"/>
    <p:sldId id="1044" r:id="rId17"/>
    <p:sldId id="1098" r:id="rId18"/>
    <p:sldId id="1045" r:id="rId19"/>
    <p:sldId id="1142" r:id="rId20"/>
    <p:sldId id="1202" r:id="rId21"/>
    <p:sldId id="1051" r:id="rId22"/>
    <p:sldId id="1053" r:id="rId23"/>
    <p:sldId id="1054" r:id="rId24"/>
    <p:sldId id="1114" r:id="rId25"/>
    <p:sldId id="1203" r:id="rId26"/>
    <p:sldId id="1173" r:id="rId27"/>
    <p:sldId id="1194" r:id="rId28"/>
    <p:sldId id="1056" r:id="rId29"/>
    <p:sldId id="1057" r:id="rId30"/>
    <p:sldId id="1039" r:id="rId31"/>
    <p:sldId id="1095" r:id="rId32"/>
    <p:sldId id="1104" r:id="rId33"/>
    <p:sldId id="1060" r:id="rId34"/>
    <p:sldId id="1061" r:id="rId35"/>
    <p:sldId id="1043" r:id="rId36"/>
    <p:sldId id="1063" r:id="rId37"/>
    <p:sldId id="1064" r:id="rId38"/>
    <p:sldId id="1066" r:id="rId39"/>
    <p:sldId id="1090" r:id="rId40"/>
    <p:sldId id="1069" r:id="rId41"/>
    <p:sldId id="1109" r:id="rId42"/>
    <p:sldId id="1070" r:id="rId43"/>
    <p:sldId id="1092" r:id="rId44"/>
    <p:sldId id="1047" r:id="rId45"/>
    <p:sldId id="1073" r:id="rId46"/>
    <p:sldId id="1074" r:id="rId47"/>
    <p:sldId id="1158" r:id="rId48"/>
    <p:sldId id="1113" r:id="rId49"/>
    <p:sldId id="1204" r:id="rId50"/>
    <p:sldId id="1050" r:id="rId51"/>
    <p:sldId id="1108" r:id="rId52"/>
    <p:sldId id="1085" r:id="rId53"/>
    <p:sldId id="1100" r:id="rId54"/>
    <p:sldId id="1076" r:id="rId55"/>
    <p:sldId id="1115" r:id="rId56"/>
    <p:sldId id="1075" r:id="rId57"/>
    <p:sldId id="1078" r:id="rId58"/>
    <p:sldId id="1091" r:id="rId59"/>
    <p:sldId id="1094" r:id="rId60"/>
    <p:sldId id="1079" r:id="rId61"/>
    <p:sldId id="1107" r:id="rId62"/>
    <p:sldId id="1080" r:id="rId63"/>
    <p:sldId id="1081" r:id="rId64"/>
    <p:sldId id="1096" r:id="rId65"/>
    <p:sldId id="1082" r:id="rId66"/>
    <p:sldId id="1151" r:id="rId67"/>
    <p:sldId id="1083" r:id="rId68"/>
    <p:sldId id="1105" r:id="rId69"/>
    <p:sldId id="1127" r:id="rId70"/>
    <p:sldId id="1125" r:id="rId71"/>
    <p:sldId id="1084" r:id="rId72"/>
    <p:sldId id="1116" r:id="rId73"/>
    <p:sldId id="1205" r:id="rId74"/>
    <p:sldId id="1086" r:id="rId75"/>
    <p:sldId id="1087" r:id="rId76"/>
    <p:sldId id="1121" r:id="rId77"/>
    <p:sldId id="1089" r:id="rId78"/>
    <p:sldId id="1049" r:id="rId79"/>
    <p:sldId id="1093" r:id="rId80"/>
    <p:sldId id="1188" r:id="rId81"/>
    <p:sldId id="1097" r:id="rId82"/>
    <p:sldId id="1163" r:id="rId83"/>
    <p:sldId id="1088" r:id="rId84"/>
    <p:sldId id="1099" r:id="rId85"/>
    <p:sldId id="1118" r:id="rId86"/>
    <p:sldId id="1137" r:id="rId87"/>
    <p:sldId id="1040" r:id="rId88"/>
    <p:sldId id="1144" r:id="rId89"/>
    <p:sldId id="1106" r:id="rId90"/>
    <p:sldId id="1120" r:id="rId91"/>
    <p:sldId id="1197" r:id="rId92"/>
    <p:sldId id="1112" r:id="rId93"/>
    <p:sldId id="1141" r:id="rId94"/>
    <p:sldId id="1110" r:id="rId95"/>
    <p:sldId id="1143" r:id="rId96"/>
    <p:sldId id="1111" r:id="rId97"/>
    <p:sldId id="1206" r:id="rId98"/>
    <p:sldId id="1201" r:id="rId99"/>
    <p:sldId id="1117" r:id="rId100"/>
    <p:sldId id="1103" r:id="rId101"/>
    <p:sldId id="1119" r:id="rId102"/>
    <p:sldId id="1149" r:id="rId103"/>
    <p:sldId id="1124" r:id="rId104"/>
    <p:sldId id="1187" r:id="rId105"/>
    <p:sldId id="1152" r:id="rId106"/>
    <p:sldId id="1122" r:id="rId107"/>
    <p:sldId id="1102" r:id="rId108"/>
    <p:sldId id="1164" r:id="rId109"/>
    <p:sldId id="1128" r:id="rId110"/>
    <p:sldId id="1150" r:id="rId111"/>
    <p:sldId id="1129" r:id="rId112"/>
    <p:sldId id="1130" r:id="rId113"/>
    <p:sldId id="1132" r:id="rId114"/>
    <p:sldId id="1147" r:id="rId115"/>
    <p:sldId id="1131" r:id="rId116"/>
    <p:sldId id="1134" r:id="rId117"/>
    <p:sldId id="1138" r:id="rId118"/>
    <p:sldId id="1136" r:id="rId119"/>
    <p:sldId id="1139" r:id="rId120"/>
    <p:sldId id="1207" r:id="rId121"/>
    <p:sldId id="1135" r:id="rId122"/>
    <p:sldId id="1153" r:id="rId123"/>
    <p:sldId id="1154" r:id="rId124"/>
    <p:sldId id="1171" r:id="rId125"/>
    <p:sldId id="1156" r:id="rId126"/>
    <p:sldId id="1198" r:id="rId127"/>
    <p:sldId id="1133" r:id="rId128"/>
    <p:sldId id="1166" r:id="rId129"/>
    <p:sldId id="1157" r:id="rId130"/>
    <p:sldId id="1186" r:id="rId131"/>
    <p:sldId id="1160" r:id="rId132"/>
    <p:sldId id="1179" r:id="rId133"/>
    <p:sldId id="1180" r:id="rId134"/>
    <p:sldId id="1161" r:id="rId135"/>
    <p:sldId id="1162" r:id="rId136"/>
    <p:sldId id="1176" r:id="rId137"/>
    <p:sldId id="1165" r:id="rId138"/>
    <p:sldId id="1167" r:id="rId139"/>
    <p:sldId id="1189" r:id="rId140"/>
    <p:sldId id="1159" r:id="rId141"/>
    <p:sldId id="1183" r:id="rId142"/>
    <p:sldId id="1140" r:id="rId143"/>
    <p:sldId id="1190" r:id="rId144"/>
    <p:sldId id="1208" r:id="rId145"/>
    <p:sldId id="1168" r:id="rId146"/>
    <p:sldId id="1170" r:id="rId147"/>
    <p:sldId id="1196" r:id="rId148"/>
    <p:sldId id="1172" r:id="rId149"/>
    <p:sldId id="1192" r:id="rId150"/>
    <p:sldId id="1174" r:id="rId151"/>
    <p:sldId id="1175" r:id="rId152"/>
    <p:sldId id="1071" r:id="rId153"/>
    <p:sldId id="1195" r:id="rId154"/>
    <p:sldId id="1177" r:id="rId155"/>
    <p:sldId id="1200" r:id="rId156"/>
    <p:sldId id="1181" r:id="rId157"/>
    <p:sldId id="1182" r:id="rId158"/>
    <p:sldId id="1169" r:id="rId159"/>
    <p:sldId id="1185" r:id="rId160"/>
    <p:sldId id="1191" r:id="rId161"/>
    <p:sldId id="1155" r:id="rId162"/>
    <p:sldId id="1048" r:id="rId163"/>
    <p:sldId id="1101" r:id="rId164"/>
    <p:sldId id="1146" r:id="rId165"/>
    <p:sldId id="1055" r:id="rId166"/>
    <p:sldId id="1126" r:id="rId167"/>
    <p:sldId id="1072" r:id="rId168"/>
  </p:sldIdLst>
  <p:sldSz cx="9144000" cy="6858000" type="screen4x3"/>
  <p:notesSz cx="6858000" cy="9144000"/>
  <p:photoAlbum showCaptions="1" layout="1picTitle" frame="frameStyle4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2" autoAdjust="0"/>
    <p:restoredTop sz="94660"/>
  </p:normalViewPr>
  <p:slideViewPr>
    <p:cSldViewPr>
      <p:cViewPr varScale="1">
        <p:scale>
          <a:sx n="68" d="100"/>
          <a:sy n="68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14000"/>
              </a:schemeClr>
            </a:gs>
            <a:gs pos="54000">
              <a:srgbClr val="5F5F5F">
                <a:lumMod val="50000"/>
              </a:srgbClr>
            </a:gs>
            <a:gs pos="21001">
              <a:schemeClr val="accent4">
                <a:lumMod val="25000"/>
              </a:schemeClr>
            </a:gs>
            <a:gs pos="87000">
              <a:srgbClr val="663300"/>
            </a:gs>
            <a:gs pos="100000">
              <a:schemeClr val="accent3">
                <a:lumMod val="25000"/>
              </a:schemeClr>
            </a:gs>
            <a:gs pos="97000">
              <a:srgbClr val="EAEAEA">
                <a:lumMod val="0"/>
                <a:alpha val="99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B043F-85A2-4F83-8C8D-862B39361A9E}" type="datetimeFigureOut">
              <a:rPr lang="en-US" smtClean="0"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EDF52-A2C9-4B1C-B8BA-0F15B2617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advClick="0" advTm="5250">
        <p14:gallery dir="l"/>
      </p:transition>
    </mc:Choice>
    <mc:Fallback xmlns="">
      <p:transition spd="med" advClick="0" advTm="525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069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097213" y="1646238"/>
            <a:ext cx="2949575" cy="4792662"/>
            <a:chOff x="3097213" y="1646238"/>
            <a:chExt cx="2949575" cy="4792662"/>
          </a:xfrm>
        </p:grpSpPr>
        <p:pic>
          <p:nvPicPr>
            <p:cNvPr id="4" name="Picture 3" descr="Stunning Bartop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213" y="1646238"/>
              <a:ext cx="29495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097213" y="6096000"/>
              <a:ext cx="2949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b="1" dirty="0"/>
                <a:t>Stunning Bar 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16561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Adheres Directly On Culture Marbl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Adheres Directly On Culture Marble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Finishes Right over Laminat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Finishes Right over Laminate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5770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Patio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Patios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400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xtreme Makeover TV Show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Extreme Makeover TV Show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6793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Art Accents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Artistic Stone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Artistic Stone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Throughout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Throughout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3952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365375" y="1646238"/>
            <a:ext cx="4411663" cy="4792662"/>
            <a:chOff x="2365375" y="1646238"/>
            <a:chExt cx="4411663" cy="4792662"/>
          </a:xfrm>
        </p:grpSpPr>
        <p:pic>
          <p:nvPicPr>
            <p:cNvPr id="4" name="Picture 3" descr="Custom Tall Backsplash Too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375" y="1646238"/>
              <a:ext cx="44116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365375" y="6096000"/>
              <a:ext cx="4411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Tall Backsplash Too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6041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46400" y="1646238"/>
            <a:ext cx="3249613" cy="4792662"/>
            <a:chOff x="2946400" y="1646238"/>
            <a:chExt cx="3249613" cy="4792662"/>
          </a:xfrm>
        </p:grpSpPr>
        <p:pic>
          <p:nvPicPr>
            <p:cNvPr id="4" name="Picture 3" descr="Vertical Use of Overla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00" y="1646238"/>
              <a:ext cx="32496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46400" y="6096000"/>
              <a:ext cx="32496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Vertical Use of Overlay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Custom 3D Finishes</a:t>
            </a:r>
          </a:p>
        </p:txBody>
      </p:sp>
    </p:spTree>
    <p:extLst>
      <p:ext uri="{BB962C8B-B14F-4D97-AF65-F5344CB8AC3E}">
        <p14:creationId xmlns:p14="http://schemas.microsoft.com/office/powerpoint/2010/main" val="19254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409700" y="1646238"/>
            <a:ext cx="6324600" cy="4792662"/>
            <a:chOff x="1409700" y="1646238"/>
            <a:chExt cx="6324600" cy="4792662"/>
          </a:xfrm>
        </p:grpSpPr>
        <p:pic>
          <p:nvPicPr>
            <p:cNvPr id="4" name="Picture 3" descr="Hot Tire Resistan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1646238"/>
              <a:ext cx="63246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09700" y="6096000"/>
              <a:ext cx="6324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Hot Tire Resistant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1678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984375" y="1646238"/>
            <a:ext cx="5173663" cy="4792662"/>
            <a:chOff x="1984375" y="1646238"/>
            <a:chExt cx="5173663" cy="4792662"/>
          </a:xfrm>
        </p:grpSpPr>
        <p:pic>
          <p:nvPicPr>
            <p:cNvPr id="4" name="Picture 3" descr="Luxury Stone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375" y="1646238"/>
              <a:ext cx="51736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984375" y="6096000"/>
              <a:ext cx="5173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Luxury Stone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1638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552575" y="1646238"/>
            <a:ext cx="6037263" cy="4792662"/>
            <a:chOff x="1552575" y="1646238"/>
            <a:chExt cx="6037263" cy="4792662"/>
          </a:xfrm>
        </p:grpSpPr>
        <p:pic>
          <p:nvPicPr>
            <p:cNvPr id="4" name="Picture 3" descr="Custom Front Walkwa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575" y="1646238"/>
              <a:ext cx="60372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552575" y="6096000"/>
              <a:ext cx="6037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Front Walkway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0506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4125" y="1646238"/>
            <a:ext cx="6634163" cy="4792662"/>
            <a:chOff x="1254125" y="1646238"/>
            <a:chExt cx="6634163" cy="4792662"/>
          </a:xfrm>
        </p:grpSpPr>
        <p:pic>
          <p:nvPicPr>
            <p:cNvPr id="4" name="Picture 3" descr="Custom Stone Finish Pati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125" y="1646238"/>
              <a:ext cx="66341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4125" y="6096000"/>
              <a:ext cx="66341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Stone Finish Patio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0605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Show Off Your Kitche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Show Off Your Kitchen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30458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31900" y="1646238"/>
            <a:ext cx="6678613" cy="4792662"/>
            <a:chOff x="1231900" y="1646238"/>
            <a:chExt cx="6678613" cy="4792662"/>
          </a:xfrm>
        </p:grpSpPr>
        <p:pic>
          <p:nvPicPr>
            <p:cNvPr id="4" name="Picture 3" descr="Stunning!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900" y="1646238"/>
              <a:ext cx="66786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31900" y="6096000"/>
              <a:ext cx="66786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Stunning!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41801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 isInverted="1"/>
      </p:transition>
    </mc:Choice>
    <mc:Fallback xmlns="">
      <p:transition spd="slow" advClick="0" advTm="525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Garage Floors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hemical Resistant Garage Floor Epoxi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Chemical Resistant Garage Floor Epoxies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Entr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Entry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2288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41425" y="1646238"/>
            <a:ext cx="6661150" cy="4792662"/>
            <a:chOff x="1241425" y="1646238"/>
            <a:chExt cx="6661150" cy="4792662"/>
          </a:xfrm>
        </p:grpSpPr>
        <p:pic>
          <p:nvPicPr>
            <p:cNvPr id="4" name="Picture 3" descr="Unlimited Handcrafted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425" y="1646238"/>
              <a:ext cx="66611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41425" y="6096000"/>
              <a:ext cx="66611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Unlimited Handcrafted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30720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112838" y="1646238"/>
            <a:ext cx="6918325" cy="4792662"/>
            <a:chOff x="1112838" y="1646238"/>
            <a:chExt cx="6918325" cy="4792662"/>
          </a:xfrm>
        </p:grpSpPr>
        <p:pic>
          <p:nvPicPr>
            <p:cNvPr id="4" name="Picture 3" descr="MetalliX Floor for Great Garag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838" y="1646238"/>
              <a:ext cx="691832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112838" y="6096000"/>
              <a:ext cx="69183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MetalliX Floor for Great Garages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</a:t>
            </a:r>
          </a:p>
        </p:txBody>
      </p:sp>
    </p:spTree>
    <p:extLst>
      <p:ext uri="{BB962C8B-B14F-4D97-AF65-F5344CB8AC3E}">
        <p14:creationId xmlns:p14="http://schemas.microsoft.com/office/powerpoint/2010/main" val="9134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85875" y="1646238"/>
            <a:ext cx="6572250" cy="4792662"/>
            <a:chOff x="1285875" y="1646238"/>
            <a:chExt cx="6572250" cy="4792662"/>
          </a:xfrm>
        </p:grpSpPr>
        <p:pic>
          <p:nvPicPr>
            <p:cNvPr id="4" name="Picture 3" descr="Brick Finish Drivew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875" y="1646238"/>
              <a:ext cx="65722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85875" y="6096000"/>
              <a:ext cx="65722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Brick Finish Driveway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3930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Numerous MetalliX Colo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Numerous MetalliX Colors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</a:t>
            </a:r>
          </a:p>
        </p:txBody>
      </p:sp>
    </p:spTree>
    <p:extLst>
      <p:ext uri="{BB962C8B-B14F-4D97-AF65-F5344CB8AC3E}">
        <p14:creationId xmlns:p14="http://schemas.microsoft.com/office/powerpoint/2010/main" val="28684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oats Over Worn and Damaged Kool Deck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Coats Over Worn and Damaged Kool Deck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68901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warp dir="in"/>
      </p:transition>
    </mc:Choice>
    <mc:Fallback xmlns="">
      <p:transition spd="slow" advClick="0" advTm="52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Wall Art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343150" y="1646238"/>
            <a:ext cx="4456113" cy="4792662"/>
            <a:chOff x="2343150" y="1646238"/>
            <a:chExt cx="4456113" cy="4792662"/>
          </a:xfrm>
        </p:grpSpPr>
        <p:pic>
          <p:nvPicPr>
            <p:cNvPr id="4" name="Picture 3" descr="Custom Wall Ar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150" y="1646238"/>
              <a:ext cx="44561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343150" y="6096000"/>
              <a:ext cx="44561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Wall Art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warp dir="in"/>
      </p:transition>
    </mc:Choice>
    <mc:Fallback xmlns="">
      <p:transition spd="slow" advClick="0" advTm="7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4125" y="1646238"/>
            <a:ext cx="6635750" cy="4792662"/>
            <a:chOff x="1254125" y="1646238"/>
            <a:chExt cx="6635750" cy="4792662"/>
          </a:xfrm>
        </p:grpSpPr>
        <p:pic>
          <p:nvPicPr>
            <p:cNvPr id="4" name="Picture 3" descr="MetalliX Movement and Desig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125" y="1646238"/>
              <a:ext cx="66357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4125" y="6096000"/>
              <a:ext cx="66357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MetalliX Movement and Design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</a:t>
            </a:r>
          </a:p>
        </p:txBody>
      </p:sp>
    </p:spTree>
    <p:extLst>
      <p:ext uri="{BB962C8B-B14F-4D97-AF65-F5344CB8AC3E}">
        <p14:creationId xmlns:p14="http://schemas.microsoft.com/office/powerpoint/2010/main" val="17063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400175" y="1646238"/>
            <a:ext cx="6343650" cy="4792662"/>
            <a:chOff x="1400175" y="1646238"/>
            <a:chExt cx="6343650" cy="4792662"/>
          </a:xfrm>
        </p:grpSpPr>
        <p:pic>
          <p:nvPicPr>
            <p:cNvPr id="4" name="Picture 3" descr="Driveways Finishes of Your Choic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75" y="1646238"/>
              <a:ext cx="63436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00175" y="6096000"/>
              <a:ext cx="6343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Driveways Finishes of Your Choice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9470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asy To Create Pattern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To Create Patterns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8861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Custom Floor With Accent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Floor With Accents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32967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ntry to Match Natural Stone Wall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Entry to Match Natural Stone Walls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0878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49363" y="1646238"/>
            <a:ext cx="6645275" cy="4792662"/>
            <a:chOff x="1249363" y="1646238"/>
            <a:chExt cx="6645275" cy="4792662"/>
          </a:xfrm>
        </p:grpSpPr>
        <p:pic>
          <p:nvPicPr>
            <p:cNvPr id="4" name="Picture 3" descr="Stone Finish Breakfast Tabl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363" y="1646238"/>
              <a:ext cx="66452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49363" y="6096000"/>
              <a:ext cx="66452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Stone Finish Breakfast Tables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2538" y="1646238"/>
            <a:ext cx="6638925" cy="4792662"/>
            <a:chOff x="1252538" y="1646238"/>
            <a:chExt cx="6638925" cy="4792662"/>
          </a:xfrm>
        </p:grpSpPr>
        <p:pic>
          <p:nvPicPr>
            <p:cNvPr id="4" name="Picture 3" descr="Metallix Floor - Metal in Motio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538" y="1646238"/>
              <a:ext cx="663892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2538" y="6096000"/>
              <a:ext cx="6638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MetalliX Floor - Metal in Motion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533400" y="1646238"/>
            <a:ext cx="8077200" cy="4792662"/>
            <a:chOff x="533400" y="1646238"/>
            <a:chExt cx="8077200" cy="4792662"/>
          </a:xfrm>
        </p:grpSpPr>
        <p:pic>
          <p:nvPicPr>
            <p:cNvPr id="4" name="Picture 3" descr="Patios To Enjo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46238"/>
              <a:ext cx="80772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533400" y="6096000"/>
              <a:ext cx="8077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Patios To Enjoy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779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sh dir="u"/>
      </p:transition>
    </mc:Choice>
    <mc:Fallback xmlns="">
      <p:transition spd="slow" advClick="0" advTm="5250">
        <p:push dir="u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xpressive Patio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Expressive Patio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8558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Driveway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Driveways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7417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Art Accents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Acrylic Ar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Acrylic Art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095500" y="1646238"/>
            <a:ext cx="4951413" cy="4792662"/>
            <a:chOff x="2095500" y="1646238"/>
            <a:chExt cx="4951413" cy="4792662"/>
          </a:xfrm>
        </p:grpSpPr>
        <p:pic>
          <p:nvPicPr>
            <p:cNvPr id="4" name="Picture 3" descr="Flagstone at a Fraction of the Pric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0" y="1646238"/>
              <a:ext cx="49514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095500" y="6096000"/>
              <a:ext cx="49514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Flagstone at a Fraction of the Price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7682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Luxury Home Eleganc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Luxury Home Elegance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21276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Micro-Toppings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MIcro-Topping Floor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Micro-Topping Floor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Front Entr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Front Entry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2960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650875" y="1646238"/>
            <a:ext cx="7842250" cy="4792662"/>
            <a:chOff x="650875" y="1646238"/>
            <a:chExt cx="7842250" cy="4792662"/>
          </a:xfrm>
        </p:grpSpPr>
        <p:pic>
          <p:nvPicPr>
            <p:cNvPr id="4" name="Picture 3" descr="Front Step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75" y="1646238"/>
              <a:ext cx="78422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50875" y="6096000"/>
              <a:ext cx="78422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Front Steps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5569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asy To Clea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To Clean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37710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split orient="vert"/>
      </p:transition>
    </mc:Choice>
    <mc:Fallback xmlns="">
      <p:transition spd="slow" advClick="0" advTm="5250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687638" y="1646238"/>
            <a:ext cx="3767137" cy="4792662"/>
            <a:chOff x="2687638" y="1646238"/>
            <a:chExt cx="3767137" cy="4792662"/>
          </a:xfrm>
        </p:grpSpPr>
        <p:pic>
          <p:nvPicPr>
            <p:cNvPr id="4" name="Picture 3" descr="Inviting...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638" y="1646238"/>
              <a:ext cx="37671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687638" y="6096000"/>
              <a:ext cx="37671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Inviting...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4172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400175" y="1646238"/>
            <a:ext cx="6343650" cy="4792662"/>
            <a:chOff x="1400175" y="1646238"/>
            <a:chExt cx="6343650" cy="4792662"/>
          </a:xfrm>
        </p:grpSpPr>
        <p:pic>
          <p:nvPicPr>
            <p:cNvPr id="4" name="Picture 3" descr="Tranform Your Drivew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75" y="1646238"/>
              <a:ext cx="63436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00175" y="6096000"/>
              <a:ext cx="6343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Transform Your Driveway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3838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Art Accents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Acrylic Ar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Acrylic Art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Interior Entr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Interior Entry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35621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73225" y="1646238"/>
            <a:ext cx="5797550" cy="4792662"/>
            <a:chOff x="1673225" y="1646238"/>
            <a:chExt cx="5797550" cy="4792662"/>
          </a:xfrm>
        </p:grpSpPr>
        <p:pic>
          <p:nvPicPr>
            <p:cNvPr id="4" name="Picture 3" descr="Extreme Makeover Home Editio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25" y="1646238"/>
              <a:ext cx="57975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73225" y="6096000"/>
              <a:ext cx="57975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Extreme Makeover Home Edition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7202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Stained Overl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Stained Overlay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11290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5713" y="1646238"/>
            <a:ext cx="6632575" cy="4792662"/>
            <a:chOff x="1255713" y="1646238"/>
            <a:chExt cx="6632575" cy="4792662"/>
          </a:xfrm>
        </p:grpSpPr>
        <p:pic>
          <p:nvPicPr>
            <p:cNvPr id="4" name="Picture 3" descr="Cool To The Foot!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13" y="1646238"/>
              <a:ext cx="66325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5713" y="6096000"/>
              <a:ext cx="6632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Cool To The Foot!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11315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41425" y="1646238"/>
            <a:ext cx="6659563" cy="4792662"/>
            <a:chOff x="1241425" y="1646238"/>
            <a:chExt cx="6659563" cy="4792662"/>
          </a:xfrm>
        </p:grpSpPr>
        <p:pic>
          <p:nvPicPr>
            <p:cNvPr id="4" name="Picture 3" descr="Custom Checkboard Tab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425" y="1646238"/>
              <a:ext cx="66595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41425" y="6096000"/>
              <a:ext cx="66595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/>
                <a:t>Custom Checkerboard Table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30142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reveal/>
      </p:transition>
    </mc:Choice>
    <mc:Fallback xmlns="">
      <p:transition spd="slow" advClick="0" advTm="525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493838" y="1646238"/>
            <a:ext cx="6154737" cy="4792662"/>
            <a:chOff x="1493838" y="1646238"/>
            <a:chExt cx="6154737" cy="4792662"/>
          </a:xfrm>
        </p:grpSpPr>
        <p:pic>
          <p:nvPicPr>
            <p:cNvPr id="4" name="Picture 3" descr="Transform Your Drivew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38" y="1646238"/>
              <a:ext cx="61547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93838" y="6096000"/>
              <a:ext cx="61547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Transform Your Driveway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3883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19250" y="1646238"/>
            <a:ext cx="5905500" cy="4792662"/>
            <a:chOff x="1619250" y="1646238"/>
            <a:chExt cx="5905500" cy="4792662"/>
          </a:xfrm>
        </p:grpSpPr>
        <p:pic>
          <p:nvPicPr>
            <p:cNvPr id="4" name="Picture 3" descr="Custom Checkerboard Stone Floo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0" y="1646238"/>
              <a:ext cx="59055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19250" y="6096000"/>
              <a:ext cx="5905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Checkerboard Stone Floor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39838" y="1646238"/>
            <a:ext cx="6662737" cy="4792662"/>
            <a:chOff x="1239838" y="1646238"/>
            <a:chExt cx="6662737" cy="4792662"/>
          </a:xfrm>
        </p:grpSpPr>
        <p:pic>
          <p:nvPicPr>
            <p:cNvPr id="4" name="Picture 3" descr="Modern Concrete Dining Tab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838" y="1646238"/>
              <a:ext cx="66627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39838" y="6096000"/>
              <a:ext cx="66627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Modern Concrete Dining Table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3563" y="1646238"/>
            <a:ext cx="2935287" cy="4792662"/>
            <a:chOff x="3103563" y="1646238"/>
            <a:chExt cx="2935287" cy="4792662"/>
          </a:xfrm>
        </p:grpSpPr>
        <p:pic>
          <p:nvPicPr>
            <p:cNvPr id="4" name="Picture 3" descr="Decorative Concrete Modern Finish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563" y="1646238"/>
              <a:ext cx="2935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3563" y="6096000"/>
              <a:ext cx="2935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47500" lnSpcReduction="20000"/>
            </a:bodyPr>
            <a:lstStyle/>
            <a:p>
              <a:pPr algn="ctr"/>
              <a:r>
                <a:rPr lang="en-US" sz="2400" dirty="0"/>
                <a:t>Decorative Concrete Modern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31808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Custom Onyx Finish Conference Tabl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Onyx Finish Conference Tables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18136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027363" y="1646238"/>
            <a:ext cx="3087687" cy="4792662"/>
            <a:chOff x="3027363" y="1646238"/>
            <a:chExt cx="3087687" cy="4792662"/>
          </a:xfrm>
        </p:grpSpPr>
        <p:pic>
          <p:nvPicPr>
            <p:cNvPr id="4" name="Picture 3" descr="GLukenbach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363" y="1646238"/>
              <a:ext cx="3087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027363" y="6096000"/>
              <a:ext cx="3087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Park Walkways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0971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Micro-Toppings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asy Clean Kitchen Floo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Clean Kitchen Floors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asy Cleaning Flooring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Cleaning Flooring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18211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G - W - GARAG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DG - W - GARAGE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8165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ircle/>
      </p:transition>
    </mc:Choice>
    <mc:Fallback xmlns="">
      <p:transition spd="slow" advClick="0" advTm="5250">
        <p:circl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Wall Art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01788" y="1646238"/>
            <a:ext cx="5940425" cy="4792662"/>
            <a:chOff x="1601788" y="1646238"/>
            <a:chExt cx="5940425" cy="4792662"/>
          </a:xfrm>
        </p:grpSpPr>
        <p:pic>
          <p:nvPicPr>
            <p:cNvPr id="4" name="Picture 3" descr="Modern Ar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788" y="1646238"/>
              <a:ext cx="594042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01788" y="6096000"/>
              <a:ext cx="59404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Modern Art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Formal Dining Floor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Formal Dining Floors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11165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Stone Finish Desk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Stone Finish Desks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24299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Our Concrete Overlay Can Even Look Like Woo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Our Concrete Overlay Can Even Look Like Wood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15777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Micro-Toppings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5713" y="1646238"/>
            <a:ext cx="6632575" cy="4792662"/>
            <a:chOff x="1255713" y="1646238"/>
            <a:chExt cx="6632575" cy="4792662"/>
          </a:xfrm>
        </p:grpSpPr>
        <p:pic>
          <p:nvPicPr>
            <p:cNvPr id="4" name="Picture 3" descr="Rich Blue Micro-Toppi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13" y="1646238"/>
              <a:ext cx="66325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5713" y="6096000"/>
              <a:ext cx="6632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Rich Blue Micro-Topping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Ugly Concrete Becomes Granicret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Ugly Concrete Becomes Granicrete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0314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Ugly Concrete Becomes Beautifu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Ugly Concrete Becomes Beautiful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Interior Overlays</a:t>
            </a:r>
          </a:p>
        </p:txBody>
      </p:sp>
    </p:spTree>
    <p:extLst>
      <p:ext uri="{BB962C8B-B14F-4D97-AF65-F5344CB8AC3E}">
        <p14:creationId xmlns:p14="http://schemas.microsoft.com/office/powerpoint/2010/main" val="31771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Service Kitche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b="1" dirty="0"/>
                <a:t>Service Kitchens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27071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Wall Art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123950" y="1646238"/>
            <a:ext cx="6894513" cy="4792662"/>
            <a:chOff x="1123950" y="1646238"/>
            <a:chExt cx="6894513" cy="4792662"/>
          </a:xfrm>
        </p:grpSpPr>
        <p:pic>
          <p:nvPicPr>
            <p:cNvPr id="4" name="Picture 3" descr="Custom Headboard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950" y="1646238"/>
              <a:ext cx="68945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123950" y="6096000"/>
              <a:ext cx="68945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Headboards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pull/>
      </p:transition>
    </mc:Choice>
    <mc:Fallback xmlns="">
      <p:transition spd="slow" advClick="0" advTm="5250">
        <p:pull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17663" y="1646238"/>
            <a:ext cx="5907087" cy="4792662"/>
            <a:chOff x="1617663" y="1646238"/>
            <a:chExt cx="5907087" cy="4792662"/>
          </a:xfrm>
        </p:grpSpPr>
        <p:pic>
          <p:nvPicPr>
            <p:cNvPr id="4" name="Picture 3" descr="Enhanced Curb Appeal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63" y="1646238"/>
              <a:ext cx="59070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17663" y="6096000"/>
              <a:ext cx="59070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Enhanced Curb Appeal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035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Real MetalliX Epox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Real MetalliX Epoxy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</p:spTree>
    <p:extLst>
      <p:ext uri="{BB962C8B-B14F-4D97-AF65-F5344CB8AC3E}">
        <p14:creationId xmlns:p14="http://schemas.microsoft.com/office/powerpoint/2010/main" val="34572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3D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Vertical Use of Overlay 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Vertical Use of Overlay 1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166813" y="1646238"/>
            <a:ext cx="6808787" cy="4792662"/>
            <a:chOff x="1166813" y="1646238"/>
            <a:chExt cx="6808787" cy="4792662"/>
          </a:xfrm>
        </p:grpSpPr>
        <p:pic>
          <p:nvPicPr>
            <p:cNvPr id="4" name="Picture 3" descr="Custom Easy To Care Drivewa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813" y="1646238"/>
              <a:ext cx="68087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166813" y="6096000"/>
              <a:ext cx="68087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Easy To Care Driveway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7358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tch or Stencil Capabl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Etch or Stencil Capable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0781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High-End Vacations Rental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High-End Vacations Rentals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2775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urable &amp; Low Maintenanc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Durable &amp; Low Maintenance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6183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:cover/>
      </p:transition>
    </mc:Choice>
    <mc:Fallback xmlns="">
      <p:transition spd="slow" advClick="0" advTm="5250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881063" y="1646238"/>
            <a:ext cx="7381875" cy="4792662"/>
            <a:chOff x="881063" y="1646238"/>
            <a:chExt cx="7381875" cy="4792662"/>
          </a:xfrm>
        </p:grpSpPr>
        <p:pic>
          <p:nvPicPr>
            <p:cNvPr id="4" name="Picture 3" descr="Slate Office Wall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63" y="1646238"/>
              <a:ext cx="73818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881063" y="6096000"/>
              <a:ext cx="7381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Slate Office Wall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</p:spTree>
    <p:extLst>
      <p:ext uri="{BB962C8B-B14F-4D97-AF65-F5344CB8AC3E}">
        <p14:creationId xmlns:p14="http://schemas.microsoft.com/office/powerpoint/2010/main" val="22718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0388" y="1646238"/>
            <a:ext cx="2941637" cy="4792662"/>
            <a:chOff x="3100388" y="1646238"/>
            <a:chExt cx="2941637" cy="4792662"/>
          </a:xfrm>
        </p:grpSpPr>
        <p:pic>
          <p:nvPicPr>
            <p:cNvPr id="4" name="Picture 3" descr="Ultimate Bar Top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88" y="1646238"/>
              <a:ext cx="29416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0388" y="6096000"/>
              <a:ext cx="2941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b="1" dirty="0"/>
                <a:t>Ultimate Bar 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31151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rb Appeal At Front Walkwa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Curb Appeal At Front Walkway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6107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365375" y="1646238"/>
            <a:ext cx="4411663" cy="4792662"/>
            <a:chOff x="2365375" y="1646238"/>
            <a:chExt cx="4411663" cy="4792662"/>
          </a:xfrm>
        </p:grpSpPr>
        <p:pic>
          <p:nvPicPr>
            <p:cNvPr id="4" name="Picture 3" descr="Backlight Onyx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375" y="1646238"/>
              <a:ext cx="44116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365375" y="6096000"/>
              <a:ext cx="4411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b="1" dirty="0"/>
                <a:t>Backlight Onyx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8008906" y="5562600"/>
            <a:ext cx="1016299" cy="99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53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Theme Tabl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Theme Tables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2770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Real MetalliX Lobb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Real MetalliX Lobby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</p:spTree>
    <p:extLst>
      <p:ext uri="{BB962C8B-B14F-4D97-AF65-F5344CB8AC3E}">
        <p14:creationId xmlns:p14="http://schemas.microsoft.com/office/powerpoint/2010/main" val="7797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457200" y="1976438"/>
            <a:ext cx="8229600" cy="4130675"/>
            <a:chOff x="457200" y="1976438"/>
            <a:chExt cx="8229600" cy="4130675"/>
          </a:xfrm>
        </p:grpSpPr>
        <p:pic>
          <p:nvPicPr>
            <p:cNvPr id="4" name="Picture 3" descr="Costa Rican Resort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976438"/>
              <a:ext cx="8229600" cy="37496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457200" y="5764213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Costa Rican Resorts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722563" y="1646238"/>
            <a:ext cx="3698875" cy="4792662"/>
            <a:chOff x="2722563" y="1646238"/>
            <a:chExt cx="3698875" cy="4792662"/>
          </a:xfrm>
        </p:grpSpPr>
        <p:pic>
          <p:nvPicPr>
            <p:cNvPr id="4" name="Picture 3" descr="Country Club Patio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563" y="1646238"/>
              <a:ext cx="36988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722563" y="6096000"/>
              <a:ext cx="3698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Country Club Patios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2111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Countertops to Accent Your Kitche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Countertops to Accent Your Kitchen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4607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conveyor dir="l"/>
      </p:transition>
    </mc:Choice>
    <mc:Fallback xmlns="">
      <p:transition spd="slow" advClick="0" advTm="525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asy Care Micro-Topping Floo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Care Micro-Topping Floors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Custom Micro-Toppings</a:t>
            </a:r>
          </a:p>
        </p:txBody>
      </p:sp>
    </p:spTree>
    <p:extLst>
      <p:ext uri="{BB962C8B-B14F-4D97-AF65-F5344CB8AC3E}">
        <p14:creationId xmlns:p14="http://schemas.microsoft.com/office/powerpoint/2010/main" val="10030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Handcrafted Stone Finish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Handcrafted Stone Finish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xterior Floor Overlay - Cool on the Foo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Exterior Floor Overlay - Cool on the Foot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5919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xterior Floor Overlay @ Universal Studio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Exterior Floor Overlay @ Universal Studios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8504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Apartment Complex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Apartment Complexes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0177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035050" y="1646238"/>
            <a:ext cx="7073900" cy="4792662"/>
            <a:chOff x="1035050" y="1646238"/>
            <a:chExt cx="7073900" cy="4792662"/>
          </a:xfrm>
        </p:grpSpPr>
        <p:pic>
          <p:nvPicPr>
            <p:cNvPr id="4" name="Picture 3" descr="Bar Top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050" y="1646238"/>
              <a:ext cx="70739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035050" y="6096000"/>
              <a:ext cx="70739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US" sz="2400" b="1" dirty="0"/>
                <a:t>Commercial Bar 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38333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3D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Overlay and Colors for Fun!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Overlay and Colors for Fun!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36725" y="1646238"/>
            <a:ext cx="5668963" cy="4792662"/>
            <a:chOff x="1736725" y="1646238"/>
            <a:chExt cx="5668963" cy="4792662"/>
          </a:xfrm>
        </p:grpSpPr>
        <p:pic>
          <p:nvPicPr>
            <p:cNvPr id="4" name="Picture 3" descr="Bath Remodel and Resurfaci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25" y="1646238"/>
              <a:ext cx="56689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36725" y="6096000"/>
              <a:ext cx="56689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Bath Remodel and Resurfacing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Bathroom Makeovers</a:t>
            </a:r>
          </a:p>
        </p:txBody>
      </p:sp>
    </p:spTree>
    <p:extLst>
      <p:ext uri="{BB962C8B-B14F-4D97-AF65-F5344CB8AC3E}">
        <p14:creationId xmlns:p14="http://schemas.microsoft.com/office/powerpoint/2010/main" val="25086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prism isContent="1"/>
      </p:transition>
    </mc:Choice>
    <mc:Fallback xmlns="">
      <p:transition spd="slow" advClick="0" advTm="525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Gold Course Patio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Gold Course Patios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4963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398588" y="1646238"/>
            <a:ext cx="6345237" cy="4792662"/>
            <a:chOff x="1398588" y="1646238"/>
            <a:chExt cx="6345237" cy="4792662"/>
          </a:xfrm>
        </p:grpSpPr>
        <p:pic>
          <p:nvPicPr>
            <p:cNvPr id="4" name="Picture 3" descr="Impress Your Client From The Curb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588" y="1646238"/>
              <a:ext cx="63452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398588" y="6096000"/>
              <a:ext cx="63452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Impress Your Client From The Curb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48966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Marble Nero Bar Top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b="1" dirty="0"/>
                <a:t>Marble Nero Bar 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41456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Worship Center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Worship Centers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4622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Artistic Desig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Artistic Design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6465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Cost Effective Floor Overlay - Afte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Cost Effective Floor Overlay - After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0535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316163" y="1646238"/>
            <a:ext cx="4511675" cy="4792662"/>
            <a:chOff x="2316163" y="1646238"/>
            <a:chExt cx="4511675" cy="4792662"/>
          </a:xfrm>
        </p:grpSpPr>
        <p:pic>
          <p:nvPicPr>
            <p:cNvPr id="4" name="Picture 3" descr="Custom Color for Acrylic Lighti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163" y="1646238"/>
              <a:ext cx="45116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316163" y="6096000"/>
              <a:ext cx="45116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Color for Acrylic Lighting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3D Finishes</a:t>
            </a:r>
          </a:p>
        </p:txBody>
      </p:sp>
    </p:spTree>
    <p:extLst>
      <p:ext uri="{BB962C8B-B14F-4D97-AF65-F5344CB8AC3E}">
        <p14:creationId xmlns:p14="http://schemas.microsoft.com/office/powerpoint/2010/main" val="4189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0388" y="1646238"/>
            <a:ext cx="2941637" cy="4792662"/>
            <a:chOff x="3100388" y="1646238"/>
            <a:chExt cx="2941637" cy="4792662"/>
          </a:xfrm>
        </p:grpSpPr>
        <p:pic>
          <p:nvPicPr>
            <p:cNvPr id="4" name="Picture 3" descr="Ballpark Suit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88" y="1646238"/>
              <a:ext cx="29416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0388" y="6096000"/>
              <a:ext cx="2941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Ballpark Suites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5585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0388" y="1646238"/>
            <a:ext cx="2941637" cy="4792662"/>
            <a:chOff x="3100388" y="1646238"/>
            <a:chExt cx="2941637" cy="4792662"/>
          </a:xfrm>
        </p:grpSpPr>
        <p:pic>
          <p:nvPicPr>
            <p:cNvPr id="4" name="Picture 3" descr="Custom Floor Stain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88" y="1646238"/>
              <a:ext cx="29416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0388" y="6096000"/>
              <a:ext cx="2941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Floor Stains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5089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50">
        <p14:window dir="vert"/>
      </p:transition>
    </mc:Choice>
    <mc:Fallback xmlns="">
      <p:transition spd="slow" advClick="0" advTm="525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Bathroom Makeovers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Soak In Thi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Soak In This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esigned to be Durabl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Designed to be Durable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9494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Easy Care Commercial Bathroom Wal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55000" lnSpcReduction="20000"/>
            </a:bodyPr>
            <a:lstStyle/>
            <a:p>
              <a:pPr algn="ctr"/>
              <a:r>
                <a:rPr lang="en-US" sz="2400" dirty="0"/>
                <a:t>Easy Care Commercial Bathroom Wall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MetalliX Hanger - Largest in US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de-DE" sz="2400"/>
                <a:t>MetalliX Hanger - Largest in USA</a:t>
              </a:r>
              <a:endParaRPr lang="en-US" sz="24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</p:spTree>
    <p:extLst>
      <p:ext uri="{BB962C8B-B14F-4D97-AF65-F5344CB8AC3E}">
        <p14:creationId xmlns:p14="http://schemas.microsoft.com/office/powerpoint/2010/main" val="30651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urable for John Deere Equipmen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Durable for John Deere Equipment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3064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urable for Retail Cente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Durable for Retail Centers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6156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503363" y="1646238"/>
            <a:ext cx="6137275" cy="4792662"/>
            <a:chOff x="1503363" y="1646238"/>
            <a:chExt cx="6137275" cy="4792662"/>
          </a:xfrm>
        </p:grpSpPr>
        <p:pic>
          <p:nvPicPr>
            <p:cNvPr id="4" name="Picture 3" descr="Extreme Makeover Home Edition TV Show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363" y="1646238"/>
              <a:ext cx="61372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503363" y="6096000"/>
              <a:ext cx="61372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Extreme Makeover Home Edition TV Show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4608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ountertop and Spla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Countertop and Splashes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2313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14:prism isContent="1" isInverted="1"/>
      </p:transition>
    </mc:Choice>
    <mc:Fallback xmlns="">
      <p:transition spd="slow" advClick="0" advTm="525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14:flythrough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Stone Finish Credenz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Stone Finish Credenza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10299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Real MetalliX Foo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Real MetalliX Floor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</p:spTree>
    <p:extLst>
      <p:ext uri="{BB962C8B-B14F-4D97-AF65-F5344CB8AC3E}">
        <p14:creationId xmlns:p14="http://schemas.microsoft.com/office/powerpoint/2010/main" val="18500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859088" y="1646238"/>
            <a:ext cx="3424237" cy="4792662"/>
            <a:chOff x="2859088" y="1646238"/>
            <a:chExt cx="3424237" cy="4792662"/>
          </a:xfrm>
        </p:grpSpPr>
        <p:pic>
          <p:nvPicPr>
            <p:cNvPr id="4" name="Picture 3" descr="Dual Sink Vanit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088" y="1646238"/>
              <a:ext cx="34242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859088" y="6096000"/>
              <a:ext cx="34242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Dual Sink Vanity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</p:spTree>
    <p:extLst>
      <p:ext uri="{BB962C8B-B14F-4D97-AF65-F5344CB8AC3E}">
        <p14:creationId xmlns:p14="http://schemas.microsoft.com/office/powerpoint/2010/main" val="30962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Micro-Topping Dye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Micro-Topping Dyed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Micro-Top Floor</a:t>
            </a:r>
          </a:p>
        </p:txBody>
      </p:sp>
    </p:spTree>
    <p:extLst>
      <p:ext uri="{BB962C8B-B14F-4D97-AF65-F5344CB8AC3E}">
        <p14:creationId xmlns:p14="http://schemas.microsoft.com/office/powerpoint/2010/main" val="24699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17675" y="1646238"/>
            <a:ext cx="5708650" cy="4792662"/>
            <a:chOff x="1717675" y="1646238"/>
            <a:chExt cx="5708650" cy="4792662"/>
          </a:xfrm>
        </p:grpSpPr>
        <p:pic>
          <p:nvPicPr>
            <p:cNvPr id="4" name="Picture 3" descr="Transform Fireplace Wall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675" y="1646238"/>
              <a:ext cx="57086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17675" y="6096000"/>
              <a:ext cx="570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Transform Fireplace Walls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Fireplace Finishes</a:t>
            </a:r>
          </a:p>
        </p:txBody>
      </p:sp>
    </p:spTree>
    <p:extLst>
      <p:ext uri="{BB962C8B-B14F-4D97-AF65-F5344CB8AC3E}">
        <p14:creationId xmlns:p14="http://schemas.microsoft.com/office/powerpoint/2010/main" val="37090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74825" y="1646238"/>
            <a:ext cx="5594350" cy="4792662"/>
            <a:chOff x="1774825" y="1646238"/>
            <a:chExt cx="5594350" cy="4792662"/>
          </a:xfrm>
        </p:grpSpPr>
        <p:pic>
          <p:nvPicPr>
            <p:cNvPr id="4" name="Picture 3" descr="Excellent for Commercial Traffic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25" y="1646238"/>
              <a:ext cx="5594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74825" y="6096000"/>
              <a:ext cx="5594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Excellent for Commercial Traffic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2367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ountertops to Match Your Decor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Countertops to Match Your Decor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3303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0388" y="1646238"/>
            <a:ext cx="2941637" cy="4792662"/>
            <a:chOff x="3100388" y="1646238"/>
            <a:chExt cx="2941637" cy="4792662"/>
          </a:xfrm>
        </p:grpSpPr>
        <p:pic>
          <p:nvPicPr>
            <p:cNvPr id="4" name="Picture 3" descr="Easy Care Micro-Toppi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388" y="1646238"/>
              <a:ext cx="29416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0388" y="6096000"/>
              <a:ext cx="2941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Easy Care Flooring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Micro-Topping</a:t>
            </a:r>
          </a:p>
        </p:txBody>
      </p:sp>
    </p:spTree>
    <p:extLst>
      <p:ext uri="{BB962C8B-B14F-4D97-AF65-F5344CB8AC3E}">
        <p14:creationId xmlns:p14="http://schemas.microsoft.com/office/powerpoint/2010/main" val="12968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250">
        <p14:flythrough/>
      </p:transition>
    </mc:Choice>
    <mc:Fallback xmlns="">
      <p:transition spd="slow" advClick="0" advTm="525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Great in Galleri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Great in Galleries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5283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Countertop and Wal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Countertop and Wall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3D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Highly Authentic Stone Color Finish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Highly Authentic Stone Color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0513" cy="4792662"/>
            <a:chOff x="1250950" y="1646238"/>
            <a:chExt cx="6640513" cy="4792662"/>
          </a:xfrm>
        </p:grpSpPr>
        <p:pic>
          <p:nvPicPr>
            <p:cNvPr id="4" name="Picture 3" descr="Park Walkway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05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05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Park Walkways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2140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Gymnasium Durab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Gymnasium Durable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6197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49363" y="1646238"/>
            <a:ext cx="6645275" cy="4792662"/>
            <a:chOff x="1249363" y="1646238"/>
            <a:chExt cx="6645275" cy="4792662"/>
          </a:xfrm>
        </p:grpSpPr>
        <p:pic>
          <p:nvPicPr>
            <p:cNvPr id="4" name="Picture 3" descr="Custom Handcrafted Vanity Top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363" y="1646238"/>
              <a:ext cx="66452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49363" y="6096000"/>
              <a:ext cx="66452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Handcrafted Vanity 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</p:spTree>
    <p:extLst>
      <p:ext uri="{BB962C8B-B14F-4D97-AF65-F5344CB8AC3E}">
        <p14:creationId xmlns:p14="http://schemas.microsoft.com/office/powerpoint/2010/main" val="40737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74825" y="1646238"/>
            <a:ext cx="5594350" cy="4792662"/>
            <a:chOff x="1774825" y="1646238"/>
            <a:chExt cx="5594350" cy="4792662"/>
          </a:xfrm>
        </p:grpSpPr>
        <p:pic>
          <p:nvPicPr>
            <p:cNvPr id="4" name="Picture 3" descr="Hardy for Showroom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25" y="1646238"/>
              <a:ext cx="5594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74825" y="6096000"/>
              <a:ext cx="5594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Hardy for Showrooms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4158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6738" y="1646238"/>
            <a:ext cx="2930525" cy="4792662"/>
            <a:chOff x="3106738" y="1646238"/>
            <a:chExt cx="2930525" cy="4792662"/>
          </a:xfrm>
        </p:grpSpPr>
        <p:pic>
          <p:nvPicPr>
            <p:cNvPr id="4" name="Picture 3" descr="High Traffic Durabilit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738" y="1646238"/>
              <a:ext cx="293052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6738" y="6096000"/>
              <a:ext cx="29305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High Traffic Durability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0877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Designer Wal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Designer Wall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50">
        <p:blinds dir="vert"/>
      </p:transition>
    </mc:Choice>
    <mc:Fallback xmlns="">
      <p:transition spd="slow" advClick="0" advTm="5250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Large Tile Finish at Fraction of Cos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Large Tile Finish at Fraction of Cost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856824996"/>
      </p:ext>
    </p:extLst>
  </p:cSld>
  <p:clrMapOvr>
    <a:masterClrMapping/>
  </p:clrMapOvr>
  <p:transition spd="slow" advClick="0" advTm="5250"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54188" y="1646238"/>
            <a:ext cx="5634037" cy="4792662"/>
            <a:chOff x="1754188" y="1646238"/>
            <a:chExt cx="5634037" cy="4792662"/>
          </a:xfrm>
        </p:grpSpPr>
        <p:pic>
          <p:nvPicPr>
            <p:cNvPr id="4" name="Picture 3" descr="Custom Stone Patio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188" y="1646238"/>
              <a:ext cx="563403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54188" y="6096000"/>
              <a:ext cx="56340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Stone Patios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96407797"/>
      </p:ext>
    </p:extLst>
  </p:cSld>
  <p:clrMapOvr>
    <a:masterClrMapping/>
  </p:clrMapOvr>
  <p:transition spd="slow" advClick="0" advTm="5250">
    <p:wheel spokes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Meets USDA Compliance for Restaurant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Meets USDA Compliance for Restaurants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886024194"/>
      </p:ext>
    </p:extLst>
  </p:cSld>
  <p:clrMapOvr>
    <a:masterClrMapping/>
  </p:clrMapOvr>
  <p:transition spd="slow" advClick="0" advTm="5250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5713" y="1646238"/>
            <a:ext cx="6632575" cy="4792662"/>
            <a:chOff x="1255713" y="1646238"/>
            <a:chExt cx="6632575" cy="4792662"/>
          </a:xfrm>
        </p:grpSpPr>
        <p:pic>
          <p:nvPicPr>
            <p:cNvPr id="4" name="Picture 3" descr="Class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13" y="1646238"/>
              <a:ext cx="66325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5713" y="6096000"/>
              <a:ext cx="6632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Classy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</p:spTree>
    <p:extLst>
      <p:ext uri="{BB962C8B-B14F-4D97-AF65-F5344CB8AC3E}">
        <p14:creationId xmlns:p14="http://schemas.microsoft.com/office/powerpoint/2010/main" val="2198583451"/>
      </p:ext>
    </p:extLst>
  </p:cSld>
  <p:clrMapOvr>
    <a:masterClrMapping/>
  </p:clrMapOvr>
  <p:transition spd="slow" advClick="0" advTm="5250">
    <p:wheel spokes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House Crashers TV Show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House Crashers TV Show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1141036504"/>
      </p:ext>
    </p:extLst>
  </p:cSld>
  <p:clrMapOvr>
    <a:masterClrMapping/>
  </p:clrMapOvr>
  <p:transition spd="slow" advClick="0" advTm="5250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Entire Kitchen Makeove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Entire Kitchen Makeover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29658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Granite Look with Custom Chisel Edg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Granite Look with Custom Chisel Edge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1013402309"/>
      </p:ext>
    </p:extLst>
  </p:cSld>
  <p:clrMapOvr>
    <a:masterClrMapping/>
  </p:clrMapOvr>
  <p:transition spd="slow" advClick="0" advTm="5250">
    <p:wheel spokes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Micro-Top Flooring for Offic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Micro-Top Flooring for Offices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Micro-Top Floor</a:t>
            </a:r>
          </a:p>
        </p:txBody>
      </p:sp>
    </p:spTree>
    <p:extLst>
      <p:ext uri="{BB962C8B-B14F-4D97-AF65-F5344CB8AC3E}">
        <p14:creationId xmlns:p14="http://schemas.microsoft.com/office/powerpoint/2010/main" val="6544552"/>
      </p:ext>
    </p:extLst>
  </p:cSld>
  <p:clrMapOvr>
    <a:masterClrMapping/>
  </p:clrMapOvr>
  <p:transition spd="slow" advClick="0" advTm="5250">
    <p:wheel spokes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17675" y="1646238"/>
            <a:ext cx="5708650" cy="4792662"/>
            <a:chOff x="1717675" y="1646238"/>
            <a:chExt cx="5708650" cy="4792662"/>
          </a:xfrm>
        </p:grpSpPr>
        <p:pic>
          <p:nvPicPr>
            <p:cNvPr id="4" name="Picture 3" descr="Custom Concrete Countertops Inspired by Natural Ston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675" y="1646238"/>
              <a:ext cx="57086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17675" y="6096000"/>
              <a:ext cx="570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US" sz="2400" dirty="0"/>
                <a:t>Custom Concrete Countertops Inspired by Natural Stone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3643076981"/>
      </p:ext>
    </p:extLst>
  </p:cSld>
  <p:clrMapOvr>
    <a:masterClrMapping/>
  </p:clrMapOvr>
  <p:transition spd="slow" advClick="0" advTm="5250">
    <p:wheel spokes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switch dir="r"/>
      </p:transition>
    </mc:Choice>
    <mc:Fallback xmlns="">
      <p:transition spd="slow" advClick="0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70050" y="1646238"/>
            <a:ext cx="5803900" cy="4792662"/>
            <a:chOff x="1670050" y="1646238"/>
            <a:chExt cx="5803900" cy="4792662"/>
          </a:xfrm>
        </p:grpSpPr>
        <p:pic>
          <p:nvPicPr>
            <p:cNvPr id="4" name="Picture 3" descr="Resists Salon Chemical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50" y="1646238"/>
              <a:ext cx="58039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70050" y="6096000"/>
              <a:ext cx="58039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Resists Salon Chemicals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229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36725" y="1646238"/>
            <a:ext cx="5668963" cy="4792662"/>
            <a:chOff x="1736725" y="1646238"/>
            <a:chExt cx="5668963" cy="4792662"/>
          </a:xfrm>
        </p:grpSpPr>
        <p:pic>
          <p:nvPicPr>
            <p:cNvPr id="4" name="Picture 3" descr="Stands Up to Heavy Equipmen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25" y="1646238"/>
              <a:ext cx="56689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36725" y="6096000"/>
              <a:ext cx="56689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Stands Up to Heavy Equipment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2777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35075" y="1646238"/>
            <a:ext cx="6672263" cy="4792662"/>
            <a:chOff x="1235075" y="1646238"/>
            <a:chExt cx="6672263" cy="4792662"/>
          </a:xfrm>
        </p:grpSpPr>
        <p:pic>
          <p:nvPicPr>
            <p:cNvPr id="4" name="Picture 3" descr="Custom Stone Finish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646238"/>
              <a:ext cx="667226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35075" y="6096000"/>
              <a:ext cx="66722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Stone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90582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ountertop and Pony Wall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Countertop and Pony Wall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6758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849313" y="1646238"/>
            <a:ext cx="7445375" cy="4792662"/>
            <a:chOff x="849313" y="1646238"/>
            <a:chExt cx="7445375" cy="4792662"/>
          </a:xfrm>
        </p:grpSpPr>
        <p:pic>
          <p:nvPicPr>
            <p:cNvPr id="4" name="Picture 3" descr="Real MetalliX Floo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13" y="1646238"/>
              <a:ext cx="74453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849313" y="6096000"/>
              <a:ext cx="74453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Real MetalliX Floors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</p:spTree>
    <p:extLst>
      <p:ext uri="{BB962C8B-B14F-4D97-AF65-F5344CB8AC3E}">
        <p14:creationId xmlns:p14="http://schemas.microsoft.com/office/powerpoint/2010/main" val="363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Exterior Wall Finish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Exterior Wall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</p:spTree>
    <p:extLst>
      <p:ext uri="{BB962C8B-B14F-4D97-AF65-F5344CB8AC3E}">
        <p14:creationId xmlns:p14="http://schemas.microsoft.com/office/powerpoint/2010/main" val="28630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000" dirty="0"/>
              <a:t>Real MetalliX Epoxy Floors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MetalliX - Largest in US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MetalliX - Largest in USA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250">
        <p14:pan dir="u"/>
      </p:transition>
    </mc:Choice>
    <mc:Fallback xmlns="">
      <p:transition spd="slow" advClick="0" advTm="525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Boardroom Tabl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Boardroom Tables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switch dir="r"/>
      </p:transition>
    </mc:Choice>
    <mc:Fallback xmlns="">
      <p:transition spd="slow" advClick="0" advTm="525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881063" y="1646238"/>
            <a:ext cx="7381875" cy="4792662"/>
            <a:chOff x="881063" y="1646238"/>
            <a:chExt cx="7381875" cy="4792662"/>
          </a:xfrm>
        </p:grpSpPr>
        <p:pic>
          <p:nvPicPr>
            <p:cNvPr id="4" name="Picture 3" descr="Slate Office Wall Close Up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63" y="1646238"/>
              <a:ext cx="73818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881063" y="6096000"/>
              <a:ext cx="7381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Slate Office Wall Close Up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Wall Finishes</a:t>
            </a:r>
          </a:p>
        </p:txBody>
      </p:sp>
    </p:spTree>
    <p:extLst>
      <p:ext uri="{BB962C8B-B14F-4D97-AF65-F5344CB8AC3E}">
        <p14:creationId xmlns:p14="http://schemas.microsoft.com/office/powerpoint/2010/main" val="25260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Geat for Patios and Porc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Great for Patios and Porches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8582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5150" y="1646238"/>
            <a:ext cx="2933700" cy="4792662"/>
            <a:chOff x="3105150" y="1646238"/>
            <a:chExt cx="2933700" cy="4792662"/>
          </a:xfrm>
        </p:grpSpPr>
        <p:pic>
          <p:nvPicPr>
            <p:cNvPr id="4" name="Picture 3" descr="Stencil and Design Read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150" y="1646238"/>
              <a:ext cx="29337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5150" y="6096000"/>
              <a:ext cx="2933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US" sz="2400" dirty="0"/>
                <a:t>Stencil and Design Ready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26137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847850" y="1646238"/>
            <a:ext cx="5446713" cy="4792662"/>
            <a:chOff x="1847850" y="1646238"/>
            <a:chExt cx="5446713" cy="4792662"/>
          </a:xfrm>
        </p:grpSpPr>
        <p:pic>
          <p:nvPicPr>
            <p:cNvPr id="4" name="Picture 3" descr="Stunning Fireplac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50" y="1646238"/>
              <a:ext cx="5446713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847850" y="6096000"/>
              <a:ext cx="5446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Stunning Fireplace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Fireplace Finishes</a:t>
            </a:r>
          </a:p>
        </p:txBody>
      </p:sp>
    </p:spTree>
    <p:extLst>
      <p:ext uri="{BB962C8B-B14F-4D97-AF65-F5344CB8AC3E}">
        <p14:creationId xmlns:p14="http://schemas.microsoft.com/office/powerpoint/2010/main" val="12816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Edg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Edges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11808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2917825" y="1646238"/>
            <a:ext cx="3308350" cy="4792662"/>
            <a:chOff x="2917825" y="1646238"/>
            <a:chExt cx="3308350" cy="4792662"/>
          </a:xfrm>
        </p:grpSpPr>
        <p:pic>
          <p:nvPicPr>
            <p:cNvPr id="4" name="Picture 3" descr="Big Stone Porche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5" y="1646238"/>
              <a:ext cx="3308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917825" y="6096000"/>
              <a:ext cx="3308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Big Stone Porches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offee Bar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Coffee Bars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Custom Commercial Tops</a:t>
            </a:r>
          </a:p>
        </p:txBody>
      </p:sp>
    </p:spTree>
    <p:extLst>
      <p:ext uri="{BB962C8B-B14F-4D97-AF65-F5344CB8AC3E}">
        <p14:creationId xmlns:p14="http://schemas.microsoft.com/office/powerpoint/2010/main" val="42342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Design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Designs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9248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flip dir="r"/>
      </p:transition>
    </mc:Choice>
    <mc:Fallback xmlns="">
      <p:transition spd="slow" advClick="0" advTm="525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Created Around Copper Ton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Created Around Copper Tones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</p:spTree>
    <p:extLst>
      <p:ext uri="{BB962C8B-B14F-4D97-AF65-F5344CB8AC3E}">
        <p14:creationId xmlns:p14="http://schemas.microsoft.com/office/powerpoint/2010/main" val="23176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Garden Paths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Garden Paths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15087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50">
        <p14:ferris dir="l"/>
      </p:transition>
    </mc:Choice>
    <mc:Fallback xmlns="">
      <p:transition spd="slow" advClick="0" advTm="525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411288" y="1646238"/>
            <a:ext cx="6321425" cy="4792662"/>
            <a:chOff x="1411288" y="1646238"/>
            <a:chExt cx="6321425" cy="4792662"/>
          </a:xfrm>
        </p:grpSpPr>
        <p:pic>
          <p:nvPicPr>
            <p:cNvPr id="4" name="Picture 3" descr="Custom Marble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288" y="1646238"/>
              <a:ext cx="632142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11288" y="6096000"/>
              <a:ext cx="63214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Marble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35072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3109913" y="1646238"/>
            <a:ext cx="2922587" cy="4792662"/>
            <a:chOff x="3109913" y="1646238"/>
            <a:chExt cx="2922587" cy="4792662"/>
          </a:xfrm>
        </p:grpSpPr>
        <p:pic>
          <p:nvPicPr>
            <p:cNvPr id="4" name="Picture 3" descr="Stone End Tabl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913" y="1646238"/>
              <a:ext cx="29225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09913" y="6096000"/>
              <a:ext cx="29225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Stone End Tables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hisel Edge and Honed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Chisel Edge and Honed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4649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17675" y="1646238"/>
            <a:ext cx="5708650" cy="4792662"/>
            <a:chOff x="1717675" y="1646238"/>
            <a:chExt cx="5708650" cy="4792662"/>
          </a:xfrm>
        </p:grpSpPr>
        <p:pic>
          <p:nvPicPr>
            <p:cNvPr id="4" name="Picture 3" descr="Cooling Patio Deck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675" y="1646238"/>
              <a:ext cx="57086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17675" y="6096000"/>
              <a:ext cx="570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Cooling Patio Decks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7128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50950" y="1646238"/>
            <a:ext cx="6642100" cy="4792662"/>
            <a:chOff x="1250950" y="1646238"/>
            <a:chExt cx="6642100" cy="4792662"/>
          </a:xfrm>
        </p:grpSpPr>
        <p:pic>
          <p:nvPicPr>
            <p:cNvPr id="4" name="Picture 3" descr="Unlimited Vanity Finishe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50" y="1646238"/>
              <a:ext cx="664210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50950" y="6096000"/>
              <a:ext cx="6642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Unlimited Vanity Finishes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Residential Bath Vanities</a:t>
            </a:r>
          </a:p>
        </p:txBody>
      </p:sp>
    </p:spTree>
    <p:extLst>
      <p:ext uri="{BB962C8B-B14F-4D97-AF65-F5344CB8AC3E}">
        <p14:creationId xmlns:p14="http://schemas.microsoft.com/office/powerpoint/2010/main" val="19717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630363" y="1646238"/>
            <a:ext cx="5881687" cy="4792662"/>
            <a:chOff x="1630363" y="1646238"/>
            <a:chExt cx="5881687" cy="4792662"/>
          </a:xfrm>
        </p:grpSpPr>
        <p:pic>
          <p:nvPicPr>
            <p:cNvPr id="4" name="Picture 3" descr="Custom Deck Ston Finish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1646238"/>
              <a:ext cx="58816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630363" y="6096000"/>
              <a:ext cx="5881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Deck Stone Finish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Exterior Floor Overlays</a:t>
            </a:r>
          </a:p>
        </p:txBody>
      </p:sp>
    </p:spTree>
    <p:extLst>
      <p:ext uri="{BB962C8B-B14F-4D97-AF65-F5344CB8AC3E}">
        <p14:creationId xmlns:p14="http://schemas.microsoft.com/office/powerpoint/2010/main" val="36423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814513" y="1646238"/>
            <a:ext cx="5514975" cy="4792662"/>
            <a:chOff x="1814513" y="1646238"/>
            <a:chExt cx="5514975" cy="4792662"/>
          </a:xfrm>
        </p:grpSpPr>
        <p:pic>
          <p:nvPicPr>
            <p:cNvPr id="4" name="Picture 3" descr="Before and Afte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513" y="1646238"/>
              <a:ext cx="5514975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814513" y="6096000"/>
              <a:ext cx="55149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Before and After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prism/>
      </p:transition>
    </mc:Choice>
    <mc:Fallback xmlns="">
      <p:transition spd="slow" advClick="0" advTm="525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31052" y="152400"/>
            <a:ext cx="3526548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1203"/>
          <a:stretch/>
        </p:blipFill>
        <p:spPr>
          <a:xfrm>
            <a:off x="767912" y="3406751"/>
            <a:ext cx="2133601" cy="2079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/>
          <a:stretch/>
        </p:blipFill>
        <p:spPr>
          <a:xfrm>
            <a:off x="219075" y="5715000"/>
            <a:ext cx="8700030" cy="98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899785"/>
            <a:ext cx="5334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MS Reference Sans Serif" panose="020B0604030504040204" pitchFamily="34" charset="0"/>
              </a:rPr>
              <a:t>DECORATIVE COATINGS</a:t>
            </a:r>
          </a:p>
          <a:p>
            <a:pPr marL="0" lvl="1" algn="ctr"/>
            <a:endParaRPr lang="en-US" sz="1600" b="1" dirty="0">
              <a:solidFill>
                <a:schemeClr val="bg1"/>
              </a:solidFill>
            </a:endParaRPr>
          </a:p>
          <a:p>
            <a:pPr marL="0" lvl="1" algn="ctr"/>
            <a:r>
              <a:rPr lang="en-US" sz="2400" b="1" dirty="0">
                <a:solidFill>
                  <a:schemeClr val="bg1"/>
                </a:solidFill>
              </a:rPr>
              <a:t>Overlays – Epoxies – Stains – Sealers</a:t>
            </a:r>
          </a:p>
          <a:p>
            <a:pPr lvl="1"/>
            <a:endParaRPr lang="en-US" sz="1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COUNTERTOPS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TABLE TOPS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VANITIES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FLOORS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INTERIOR - EXTERIOR WALLS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3D &amp; ART</a:t>
            </a:r>
          </a:p>
          <a:p>
            <a:pPr lvl="1"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0" lvl="1" algn="ctr"/>
            <a:r>
              <a:rPr lang="en-US" sz="2200" b="1" dirty="0">
                <a:solidFill>
                  <a:schemeClr val="bg1"/>
                </a:solidFill>
              </a:rPr>
              <a:t>Residential – Commercial -- Industrial</a:t>
            </a:r>
          </a:p>
          <a:p>
            <a:pPr lvl="1"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7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doors dir="vert"/>
      </p:transition>
    </mc:Choice>
    <mc:Fallback xmlns="">
      <p:transition spd="slow" advClick="0" advTm="7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262063" y="1646238"/>
            <a:ext cx="6618287" cy="4792662"/>
            <a:chOff x="1262063" y="1646238"/>
            <a:chExt cx="6618287" cy="4792662"/>
          </a:xfrm>
        </p:grpSpPr>
        <p:pic>
          <p:nvPicPr>
            <p:cNvPr id="4" name="Picture 3" descr="Stone Finished Formal Dining Tab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063" y="1646238"/>
              <a:ext cx="6618287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262063" y="6096000"/>
              <a:ext cx="66182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Stone Finished Formal Dining Table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Custom Tables</a:t>
            </a:r>
          </a:p>
        </p:txBody>
      </p:sp>
    </p:spTree>
    <p:extLst>
      <p:ext uri="{BB962C8B-B14F-4D97-AF65-F5344CB8AC3E}">
        <p14:creationId xmlns:p14="http://schemas.microsoft.com/office/powerpoint/2010/main" val="7472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ChangeAspect="1"/>
          </p:cNvGrpSpPr>
          <p:nvPr/>
        </p:nvGrpSpPr>
        <p:grpSpPr>
          <a:xfrm>
            <a:off x="1774825" y="1646238"/>
            <a:ext cx="5594350" cy="4792662"/>
            <a:chOff x="1774825" y="1646238"/>
            <a:chExt cx="5594350" cy="4792662"/>
          </a:xfrm>
        </p:grpSpPr>
        <p:pic>
          <p:nvPicPr>
            <p:cNvPr id="4" name="Picture 3" descr="Custom Concrete Countertop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25" y="1646238"/>
              <a:ext cx="5594350" cy="44116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774825" y="6096000"/>
              <a:ext cx="55943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/>
                <a:t>Custom Concrete Countertops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813" b="16874"/>
          <a:stretch/>
        </p:blipFill>
        <p:spPr>
          <a:xfrm>
            <a:off x="141726" y="152400"/>
            <a:ext cx="1763274" cy="1447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Custom Countertops</a:t>
            </a:r>
          </a:p>
        </p:txBody>
      </p:sp>
    </p:spTree>
    <p:extLst>
      <p:ext uri="{BB962C8B-B14F-4D97-AF65-F5344CB8AC3E}">
        <p14:creationId xmlns:p14="http://schemas.microsoft.com/office/powerpoint/2010/main" val="17999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250">
        <p14:doors dir="vert"/>
      </p:transition>
    </mc:Choice>
    <mc:Fallback xmlns="">
      <p:transition spd="slow" advClick="0" advTm="525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RESENTATION SCREEN">
      <a:dk1>
        <a:srgbClr val="FFFFFF"/>
      </a:dk1>
      <a:lt1>
        <a:sysClr val="window" lastClr="FFFFFF"/>
      </a:lt1>
      <a:dk2>
        <a:srgbClr val="D8D8D8"/>
      </a:dk2>
      <a:lt2>
        <a:srgbClr val="EEECE1"/>
      </a:lt2>
      <a:accent1>
        <a:srgbClr val="CCC1D9"/>
      </a:accent1>
      <a:accent2>
        <a:srgbClr val="953734"/>
      </a:accent2>
      <a:accent3>
        <a:srgbClr val="D8D8D8"/>
      </a:accent3>
      <a:accent4>
        <a:srgbClr val="DDD9C3"/>
      </a:accent4>
      <a:accent5>
        <a:srgbClr val="C4BD97"/>
      </a:accent5>
      <a:accent6>
        <a:srgbClr val="938953"/>
      </a:accent6>
      <a:hlink>
        <a:srgbClr val="7F7F7F"/>
      </a:hlink>
      <a:folHlink>
        <a:srgbClr val="BFBFB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1225</Words>
  <Application>Microsoft Office PowerPoint</Application>
  <PresentationFormat>On-screen Show (4:3)</PresentationFormat>
  <Paragraphs>411</Paragraphs>
  <Slides>167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2" baseType="lpstr">
      <vt:lpstr>Arial</vt:lpstr>
      <vt:lpstr>Book Antiqua</vt:lpstr>
      <vt:lpstr>Lucida Sans</vt:lpstr>
      <vt:lpstr>MS Reference Sans Serif</vt:lpstr>
      <vt:lpstr>Office Theme</vt:lpstr>
      <vt:lpstr>PowerPoint Presentation</vt:lpstr>
      <vt:lpstr>Custom Commercial Tops</vt:lpstr>
      <vt:lpstr>Custom Floor Overlays</vt:lpstr>
      <vt:lpstr>Custom Floor Overlays</vt:lpstr>
      <vt:lpstr>Custom Tables</vt:lpstr>
      <vt:lpstr>Custom Floor Overlays</vt:lpstr>
      <vt:lpstr>Custom Countertops</vt:lpstr>
      <vt:lpstr>Real MetalliX Epoxy Floors</vt:lpstr>
      <vt:lpstr>Custom Floor Overlays</vt:lpstr>
      <vt:lpstr>Custom Commercial Tops</vt:lpstr>
      <vt:lpstr>Exterior Floor Overlays</vt:lpstr>
      <vt:lpstr>Wall Art</vt:lpstr>
      <vt:lpstr>Exterior Floor Overlays</vt:lpstr>
      <vt:lpstr>Custom Interior Overlays</vt:lpstr>
      <vt:lpstr>Custom Floor Overlays</vt:lpstr>
      <vt:lpstr>Custom Commercial Tops</vt:lpstr>
      <vt:lpstr>Custom Wall Finishes</vt:lpstr>
      <vt:lpstr>Custom Commercial Tops</vt:lpstr>
      <vt:lpstr>Exterior Floor Overlays</vt:lpstr>
      <vt:lpstr>Custom Tables</vt:lpstr>
      <vt:lpstr>Real MetalliX Epoxy Floors</vt:lpstr>
      <vt:lpstr>Custom Floor Overlays</vt:lpstr>
      <vt:lpstr>Custom Floor Overlays</vt:lpstr>
      <vt:lpstr>Custom Countertops</vt:lpstr>
      <vt:lpstr>PowerPoint Presentation</vt:lpstr>
      <vt:lpstr>Custom Micro-Toppings</vt:lpstr>
      <vt:lpstr>Custom Tables</vt:lpstr>
      <vt:lpstr>Custom Floor Overlays</vt:lpstr>
      <vt:lpstr>Custom Floor Overlays</vt:lpstr>
      <vt:lpstr>Custom Commercial Tops</vt:lpstr>
      <vt:lpstr>Custom 3D Finishes</vt:lpstr>
      <vt:lpstr>Bathroom Makeovers</vt:lpstr>
      <vt:lpstr>Custom Floor Overlays</vt:lpstr>
      <vt:lpstr>Custom Floor Overlays</vt:lpstr>
      <vt:lpstr>Custom Commercial Tops</vt:lpstr>
      <vt:lpstr>Custom Floor Overlays</vt:lpstr>
      <vt:lpstr>Custom Floor Overlays</vt:lpstr>
      <vt:lpstr>Custom Floor Overlays</vt:lpstr>
      <vt:lpstr>Custom 3D Finishes</vt:lpstr>
      <vt:lpstr>Custom Floor Overlays</vt:lpstr>
      <vt:lpstr>Bathroom Makeovers</vt:lpstr>
      <vt:lpstr>Custom Floor Overlays</vt:lpstr>
      <vt:lpstr>Custom Wall Finishes</vt:lpstr>
      <vt:lpstr>Real MetalliX Epoxy Floors</vt:lpstr>
      <vt:lpstr>Custom Floor Overlays</vt:lpstr>
      <vt:lpstr>Custom Floor Overlays</vt:lpstr>
      <vt:lpstr>Exterior Floor Overlays</vt:lpstr>
      <vt:lpstr>Custom Countertops</vt:lpstr>
      <vt:lpstr>PowerPoint Presentation</vt:lpstr>
      <vt:lpstr>Real MetalliX Epoxy Floors</vt:lpstr>
      <vt:lpstr>Residential Bath Vanities</vt:lpstr>
      <vt:lpstr>Custom Micro-Top Floor</vt:lpstr>
      <vt:lpstr>Fireplace Finishes</vt:lpstr>
      <vt:lpstr>Custom Floor Overlays</vt:lpstr>
      <vt:lpstr>Custom Countertops</vt:lpstr>
      <vt:lpstr>Custom Micro-Topping</vt:lpstr>
      <vt:lpstr>Custom Floor Overlays</vt:lpstr>
      <vt:lpstr>Custom Wall Finishes</vt:lpstr>
      <vt:lpstr>Custom 3D Finishes</vt:lpstr>
      <vt:lpstr>Custom Floor Overlays</vt:lpstr>
      <vt:lpstr>Residential Bath Vanities</vt:lpstr>
      <vt:lpstr>Custom Floor Overlays</vt:lpstr>
      <vt:lpstr>Custom Floor Overlays</vt:lpstr>
      <vt:lpstr>Custom Wall Finishes</vt:lpstr>
      <vt:lpstr>Custom Floor Overlays</vt:lpstr>
      <vt:lpstr>Exterior Floor Overlays</vt:lpstr>
      <vt:lpstr>Custom Floor Overlays</vt:lpstr>
      <vt:lpstr>Residential Bath Vanities</vt:lpstr>
      <vt:lpstr>Custom Countertops</vt:lpstr>
      <vt:lpstr>Custom Countertops</vt:lpstr>
      <vt:lpstr>Custom Micro-Top Floor</vt:lpstr>
      <vt:lpstr>Custom Countertops</vt:lpstr>
      <vt:lpstr>PowerPoint Presentation</vt:lpstr>
      <vt:lpstr>Custom Floor Overlays</vt:lpstr>
      <vt:lpstr>Custom Floor Overlays</vt:lpstr>
      <vt:lpstr>Custom Countertops</vt:lpstr>
      <vt:lpstr>Custom Floor Overlays</vt:lpstr>
      <vt:lpstr>Real MetalliX Epoxy Floors</vt:lpstr>
      <vt:lpstr>Custom Wall Finishes</vt:lpstr>
      <vt:lpstr>Custom Tables</vt:lpstr>
      <vt:lpstr>Custom Wall Finishes</vt:lpstr>
      <vt:lpstr>Exterior Floor Overlays</vt:lpstr>
      <vt:lpstr>Custom Floor Overlays</vt:lpstr>
      <vt:lpstr>Fireplace Finishes</vt:lpstr>
      <vt:lpstr>Custom Countertops</vt:lpstr>
      <vt:lpstr>Exterior Floor Overlays</vt:lpstr>
      <vt:lpstr>Custom Commercial Tops</vt:lpstr>
      <vt:lpstr>Exterior Floor Overlays</vt:lpstr>
      <vt:lpstr>Residential Bath Vanities</vt:lpstr>
      <vt:lpstr>Custom Countertops</vt:lpstr>
      <vt:lpstr>Custom Tables</vt:lpstr>
      <vt:lpstr>Custom Countertops</vt:lpstr>
      <vt:lpstr>Exterior Floor Overlays</vt:lpstr>
      <vt:lpstr>Residential Bath Vanities</vt:lpstr>
      <vt:lpstr>Exterior Floor Overlays</vt:lpstr>
      <vt:lpstr>Custom Countertops</vt:lpstr>
      <vt:lpstr>PowerPoint Presentation</vt:lpstr>
      <vt:lpstr>Custom Tables</vt:lpstr>
      <vt:lpstr>Custom Countertops</vt:lpstr>
      <vt:lpstr>Residential Bath Vanities</vt:lpstr>
      <vt:lpstr>Custom Countertops</vt:lpstr>
      <vt:lpstr>Exterior Floor Overlays</vt:lpstr>
      <vt:lpstr>Custom Countertops</vt:lpstr>
      <vt:lpstr>Art Accents</vt:lpstr>
      <vt:lpstr>Exterior Floor Overlays</vt:lpstr>
      <vt:lpstr>Custom Countertops</vt:lpstr>
      <vt:lpstr>Custom 3D Finishes</vt:lpstr>
      <vt:lpstr>Exterior Floor Overlays</vt:lpstr>
      <vt:lpstr>Custom Countertops</vt:lpstr>
      <vt:lpstr>Exterior Floor Overlays</vt:lpstr>
      <vt:lpstr>Custom Countertops</vt:lpstr>
      <vt:lpstr>Custom Countertops</vt:lpstr>
      <vt:lpstr>Custom Garage Floors</vt:lpstr>
      <vt:lpstr>Exterior Floor Overlays</vt:lpstr>
      <vt:lpstr>Custom Countertops</vt:lpstr>
      <vt:lpstr>Real MetalliX Epoxy Floor</vt:lpstr>
      <vt:lpstr>Exterior Floor Overlays</vt:lpstr>
      <vt:lpstr>Real MetalliX Epoxy Floor</vt:lpstr>
      <vt:lpstr>Exterior Floor Overlays</vt:lpstr>
      <vt:lpstr>PowerPoint Presentation</vt:lpstr>
      <vt:lpstr>Real MetalliX Epoxy Floor</vt:lpstr>
      <vt:lpstr>Exterior Floor Overlays</vt:lpstr>
      <vt:lpstr>Exterior Floor Overlays</vt:lpstr>
      <vt:lpstr>Custom Interior Overlays</vt:lpstr>
      <vt:lpstr>Exterior Floor Overlays</vt:lpstr>
      <vt:lpstr>Custom Tables</vt:lpstr>
      <vt:lpstr>Real MetalliX Epoxy Floor</vt:lpstr>
      <vt:lpstr>Exterior Floor Overlays</vt:lpstr>
      <vt:lpstr>Exterior Floor Overlays</vt:lpstr>
      <vt:lpstr>Art Accents</vt:lpstr>
      <vt:lpstr>Exterior Floor Overlays</vt:lpstr>
      <vt:lpstr>Custom Interior Overlays</vt:lpstr>
      <vt:lpstr>Custom Micro-Toppings</vt:lpstr>
      <vt:lpstr>Exterior Floor Overlays</vt:lpstr>
      <vt:lpstr>Exterior Floor Overlays</vt:lpstr>
      <vt:lpstr>Custom Interior Overlays</vt:lpstr>
      <vt:lpstr>Exterior Floor Overlays</vt:lpstr>
      <vt:lpstr>Exterior Floor Overlays</vt:lpstr>
      <vt:lpstr>Art Accents</vt:lpstr>
      <vt:lpstr>Exterior Floor Overlays</vt:lpstr>
      <vt:lpstr>Custom Interior Overlays</vt:lpstr>
      <vt:lpstr>Exterior Floor Overlays</vt:lpstr>
      <vt:lpstr>Custom Tables</vt:lpstr>
      <vt:lpstr>PowerPoint Presentation</vt:lpstr>
      <vt:lpstr>Exterior Floor Overlays</vt:lpstr>
      <vt:lpstr>Custom Interior Overlays</vt:lpstr>
      <vt:lpstr>Custom Tables</vt:lpstr>
      <vt:lpstr>Custom Interior Overlays</vt:lpstr>
      <vt:lpstr>Custom Tables</vt:lpstr>
      <vt:lpstr>Custom Micro-Toppings</vt:lpstr>
      <vt:lpstr>Custom Interior Overlays</vt:lpstr>
      <vt:lpstr>Custom Floor Overlays</vt:lpstr>
      <vt:lpstr>Wall Art</vt:lpstr>
      <vt:lpstr>Custom Interior Overlays</vt:lpstr>
      <vt:lpstr>Custom Tables</vt:lpstr>
      <vt:lpstr>Custom Interior Overlays</vt:lpstr>
      <vt:lpstr>Custom Micro-Toppings</vt:lpstr>
      <vt:lpstr>Exterior Floor Overlays</vt:lpstr>
      <vt:lpstr>Custom Interior Overlays</vt:lpstr>
      <vt:lpstr>Wall Art</vt:lpstr>
      <vt:lpstr>Exterior Floor Overlays</vt:lpstr>
      <vt:lpstr>Real MetalliX Epoxy Floors</vt:lpstr>
      <vt:lpstr>Custom 3D Finishes</vt:lpstr>
      <vt:lpstr>Exterior Floor Overlays</vt:lpstr>
      <vt:lpstr>Custom Floor Overlays</vt:lpstr>
      <vt:lpstr>Custom Countertops</vt:lpstr>
      <vt:lpstr>Custom Floor Overlays</vt:lpstr>
    </vt:vector>
  </TitlesOfParts>
  <Company>Granicrete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Marc Winkelman</dc:creator>
  <cp:lastModifiedBy>Marc Winkelman</cp:lastModifiedBy>
  <cp:revision>39</cp:revision>
  <dcterms:created xsi:type="dcterms:W3CDTF">2014-01-16T19:04:30Z</dcterms:created>
  <dcterms:modified xsi:type="dcterms:W3CDTF">2019-01-09T18:51:00Z</dcterms:modified>
</cp:coreProperties>
</file>